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4" r:id="rId3"/>
    <p:sldId id="370" r:id="rId4"/>
    <p:sldId id="371" r:id="rId5"/>
    <p:sldId id="372" r:id="rId6"/>
    <p:sldId id="375" r:id="rId7"/>
    <p:sldId id="376" r:id="rId8"/>
    <p:sldId id="3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4"/>
    <a:srgbClr val="0000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solidFill>
            <a:schemeClr val="accen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solidFill>
            <a:schemeClr val="accen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6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2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22-05-2018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png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g"/><Relationship Id="rId4" Type="http://schemas.openxmlformats.org/officeDocument/2006/relationships/diagramData" Target="../diagrams/data4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9.png"/><Relationship Id="rId4" Type="http://schemas.openxmlformats.org/officeDocument/2006/relationships/diagramData" Target="../diagrams/data7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10.jpg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1.png"/><Relationship Id="rId4" Type="http://schemas.openxmlformats.org/officeDocument/2006/relationships/diagramData" Target="../diagrams/data9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594641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6393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>
                <a:solidFill>
                  <a:srgbClr val="000099"/>
                </a:solidFill>
              </a:rPr>
              <a:t>BÀI VII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VIỆT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217250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VÀ 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7440C0-65E3-47BB-8275-3D092F5398B3}"/>
              </a:ext>
            </a:extLst>
          </p:cNvPr>
          <p:cNvSpPr txBox="1"/>
          <p:nvPr/>
        </p:nvSpPr>
        <p:spPr>
          <a:xfrm>
            <a:off x="361664" y="1623708"/>
            <a:ext cx="8345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 err="1"/>
              <a:t>Bộ</a:t>
            </a:r>
            <a:r>
              <a:rPr lang="vi-VN" sz="2200" dirty="0"/>
              <a:t> </a:t>
            </a:r>
            <a:r>
              <a:rPr lang="vi-VN" sz="2200" dirty="0" err="1"/>
              <a:t>gõ</a:t>
            </a:r>
            <a:r>
              <a:rPr lang="vi-VN" sz="2200" dirty="0"/>
              <a:t> </a:t>
            </a:r>
            <a:r>
              <a:rPr lang="vi-VN" sz="2200" dirty="0" err="1"/>
              <a:t>tiếng</a:t>
            </a:r>
            <a:r>
              <a:rPr lang="vi-VN" sz="2200" dirty="0"/>
              <a:t> </a:t>
            </a:r>
            <a:r>
              <a:rPr lang="vi-VN" sz="2200" dirty="0" err="1"/>
              <a:t>Việt</a:t>
            </a:r>
            <a:r>
              <a:rPr lang="vi-VN" sz="2200" dirty="0"/>
              <a:t> </a:t>
            </a:r>
            <a:r>
              <a:rPr lang="vi-VN" sz="2200" dirty="0" err="1"/>
              <a:t>là</a:t>
            </a:r>
            <a:r>
              <a:rPr lang="vi-VN" sz="2200" dirty="0"/>
              <a:t> </a:t>
            </a:r>
            <a:r>
              <a:rPr lang="vi-VN" sz="2200" dirty="0" err="1"/>
              <a:t>một</a:t>
            </a:r>
            <a:r>
              <a:rPr lang="vi-VN" sz="2200" dirty="0"/>
              <a:t> </a:t>
            </a:r>
            <a:r>
              <a:rPr lang="vi-VN" sz="2200" dirty="0" err="1"/>
              <a:t>loại</a:t>
            </a:r>
            <a:r>
              <a:rPr lang="vi-VN" sz="2200" dirty="0"/>
              <a:t> </a:t>
            </a:r>
            <a:r>
              <a:rPr lang="vi-VN" sz="2200" dirty="0" err="1"/>
              <a:t>phần</a:t>
            </a:r>
            <a:r>
              <a:rPr lang="vi-VN" sz="2200" dirty="0"/>
              <a:t> </a:t>
            </a:r>
            <a:r>
              <a:rPr lang="vi-VN" sz="2200" dirty="0" err="1"/>
              <a:t>mềm</a:t>
            </a:r>
            <a:r>
              <a:rPr lang="vi-VN" sz="2200" dirty="0"/>
              <a:t> </a:t>
            </a:r>
            <a:r>
              <a:rPr lang="vi-VN" sz="2200" dirty="0" err="1"/>
              <a:t>hỗ</a:t>
            </a:r>
            <a:r>
              <a:rPr lang="vi-VN" sz="2200" dirty="0"/>
              <a:t> </a:t>
            </a:r>
            <a:r>
              <a:rPr lang="vi-VN" sz="2200" dirty="0" err="1"/>
              <a:t>trợ</a:t>
            </a:r>
            <a:r>
              <a:rPr lang="vi-VN" sz="2200" dirty="0"/>
              <a:t> </a:t>
            </a:r>
            <a:r>
              <a:rPr lang="vi-VN" sz="2200" dirty="0" err="1"/>
              <a:t>soạn</a:t>
            </a:r>
            <a:r>
              <a:rPr lang="vi-VN" sz="2200" dirty="0"/>
              <a:t> </a:t>
            </a:r>
            <a:r>
              <a:rPr lang="vi-VN" sz="2200" dirty="0" err="1"/>
              <a:t>thảo</a:t>
            </a:r>
            <a:r>
              <a:rPr lang="vi-VN" sz="2200" dirty="0"/>
              <a:t> văn </a:t>
            </a:r>
            <a:r>
              <a:rPr lang="vi-VN" sz="2200" dirty="0" err="1"/>
              <a:t>bản</a:t>
            </a:r>
            <a:r>
              <a:rPr lang="vi-VN" sz="2200" dirty="0"/>
              <a:t> </a:t>
            </a:r>
            <a:r>
              <a:rPr lang="vi-VN" sz="2200" dirty="0" err="1"/>
              <a:t>bằng</a:t>
            </a:r>
            <a:r>
              <a:rPr lang="vi-VN" sz="2200" dirty="0"/>
              <a:t> </a:t>
            </a:r>
            <a:r>
              <a:rPr lang="vi-VN" sz="2200" dirty="0" err="1"/>
              <a:t>tiếng</a:t>
            </a:r>
            <a:r>
              <a:rPr lang="vi-VN" sz="2200" dirty="0"/>
              <a:t> </a:t>
            </a:r>
            <a:r>
              <a:rPr lang="vi-VN" sz="2200" b="1" dirty="0" err="1">
                <a:solidFill>
                  <a:srgbClr val="FF0000"/>
                </a:solidFill>
              </a:rPr>
              <a:t>Việt</a:t>
            </a:r>
            <a:r>
              <a:rPr lang="vi-VN" sz="2200" dirty="0"/>
              <a:t> trên 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, </a:t>
            </a:r>
            <a:r>
              <a:rPr lang="vi-VN" sz="2200" dirty="0" err="1"/>
              <a:t>thường</a:t>
            </a:r>
            <a:r>
              <a:rPr lang="vi-VN" sz="2200" dirty="0"/>
              <a:t> </a:t>
            </a:r>
            <a:r>
              <a:rPr lang="vi-VN" sz="2200" dirty="0" err="1"/>
              <a:t>cần</a:t>
            </a:r>
            <a:r>
              <a:rPr lang="vi-VN" sz="2200" dirty="0"/>
              <a:t> </a:t>
            </a:r>
            <a:r>
              <a:rPr lang="vi-VN" sz="2200" dirty="0" err="1"/>
              <a:t>phải</a:t>
            </a:r>
            <a:r>
              <a:rPr lang="vi-VN" sz="2200" dirty="0"/>
              <a:t> </a:t>
            </a:r>
            <a:r>
              <a:rPr lang="vi-VN" sz="2200" dirty="0" err="1"/>
              <a:t>có</a:t>
            </a:r>
            <a:r>
              <a:rPr lang="vi-VN" sz="2200" dirty="0"/>
              <a:t> </a:t>
            </a:r>
            <a:r>
              <a:rPr lang="vi-VN" sz="2200" dirty="0" err="1"/>
              <a:t>fonts</a:t>
            </a:r>
            <a:r>
              <a:rPr lang="vi-VN" sz="2200" dirty="0"/>
              <a:t> </a:t>
            </a:r>
            <a:r>
              <a:rPr lang="vi-VN" sz="2200" dirty="0" err="1"/>
              <a:t>ký</a:t>
            </a:r>
            <a:r>
              <a:rPr lang="vi-VN" sz="2200" dirty="0"/>
              <a:t> </a:t>
            </a:r>
            <a:r>
              <a:rPr lang="vi-VN" sz="2200" dirty="0" err="1"/>
              <a:t>tự</a:t>
            </a:r>
            <a:r>
              <a:rPr lang="vi-VN" sz="2200" dirty="0"/>
              <a:t> </a:t>
            </a:r>
            <a:r>
              <a:rPr lang="vi-VN" sz="2200" dirty="0" err="1"/>
              <a:t>chữ</a:t>
            </a:r>
            <a:r>
              <a:rPr lang="vi-VN" sz="2200" dirty="0"/>
              <a:t> </a:t>
            </a:r>
            <a:r>
              <a:rPr lang="vi-VN" sz="2200" b="1" dirty="0" err="1">
                <a:solidFill>
                  <a:srgbClr val="1700C4"/>
                </a:solidFill>
              </a:rPr>
              <a:t>Tiếng</a:t>
            </a:r>
            <a:r>
              <a:rPr lang="vi-VN" sz="2200" b="1" dirty="0">
                <a:solidFill>
                  <a:srgbClr val="1700C4"/>
                </a:solidFill>
              </a:rPr>
              <a:t> </a:t>
            </a:r>
            <a:r>
              <a:rPr lang="vi-VN" sz="2200" b="1" dirty="0" err="1">
                <a:solidFill>
                  <a:srgbClr val="1700C4"/>
                </a:solidFill>
              </a:rPr>
              <a:t>Việt</a:t>
            </a:r>
            <a:r>
              <a:rPr lang="vi-VN" sz="2200" b="1" dirty="0">
                <a:solidFill>
                  <a:srgbClr val="1700C4"/>
                </a:solidFill>
              </a:rPr>
              <a:t> </a:t>
            </a:r>
            <a:r>
              <a:rPr lang="vi-VN" sz="2200" dirty="0" err="1"/>
              <a:t>đã</a:t>
            </a:r>
            <a:r>
              <a:rPr lang="vi-VN" sz="2200" dirty="0"/>
              <a:t> </a:t>
            </a:r>
            <a:r>
              <a:rPr lang="vi-VN" sz="2200" dirty="0" err="1"/>
              <a:t>được</a:t>
            </a:r>
            <a:r>
              <a:rPr lang="vi-VN" sz="2200" dirty="0"/>
              <a:t> </a:t>
            </a:r>
            <a:r>
              <a:rPr lang="vi-VN" sz="2200" dirty="0" err="1"/>
              <a:t>cài</a:t>
            </a:r>
            <a:r>
              <a:rPr lang="vi-VN" sz="2200" dirty="0"/>
              <a:t> </a:t>
            </a:r>
            <a:r>
              <a:rPr lang="vi-VN" sz="2200" dirty="0" err="1"/>
              <a:t>đặt</a:t>
            </a:r>
            <a:r>
              <a:rPr lang="vi-VN" sz="2200" dirty="0"/>
              <a:t> trong </a:t>
            </a:r>
            <a:r>
              <a:rPr lang="vi-VN" sz="2200" dirty="0" err="1"/>
              <a:t>máy</a:t>
            </a:r>
            <a:r>
              <a:rPr lang="vi-VN" sz="2200" dirty="0"/>
              <a:t> </a:t>
            </a:r>
            <a:r>
              <a:rPr lang="vi-VN" sz="2200" dirty="0" err="1"/>
              <a:t>tính</a:t>
            </a:r>
            <a:r>
              <a:rPr lang="vi-VN" sz="2200" dirty="0"/>
              <a:t>. Trong </a:t>
            </a:r>
            <a:r>
              <a:rPr lang="vi-VN" sz="2200" dirty="0" err="1"/>
              <a:t>bài</a:t>
            </a:r>
            <a:r>
              <a:rPr lang="vi-VN" sz="2200" dirty="0"/>
              <a:t> </a:t>
            </a:r>
            <a:r>
              <a:rPr lang="vi-VN" sz="2200" dirty="0" err="1"/>
              <a:t>này</a:t>
            </a:r>
            <a:r>
              <a:rPr lang="vi-VN" sz="2200" dirty="0"/>
              <a:t> </a:t>
            </a:r>
            <a:r>
              <a:rPr lang="vi-VN" sz="2200" dirty="0" err="1"/>
              <a:t>các</a:t>
            </a:r>
            <a:r>
              <a:rPr lang="vi-VN" sz="2200" dirty="0"/>
              <a:t> em </a:t>
            </a:r>
            <a:r>
              <a:rPr lang="vi-VN" sz="2200" dirty="0" err="1"/>
              <a:t>sẽ</a:t>
            </a:r>
            <a:r>
              <a:rPr lang="vi-VN" sz="2200" dirty="0"/>
              <a:t> </a:t>
            </a:r>
            <a:r>
              <a:rPr lang="vi-VN" sz="2200" dirty="0" err="1"/>
              <a:t>được</a:t>
            </a:r>
            <a:r>
              <a:rPr lang="vi-VN" sz="2200" dirty="0"/>
              <a:t> </a:t>
            </a:r>
            <a:r>
              <a:rPr lang="vi-VN" sz="2200" dirty="0" err="1"/>
              <a:t>học</a:t>
            </a:r>
            <a:r>
              <a:rPr lang="vi-VN" sz="2200" dirty="0"/>
              <a:t> </a:t>
            </a:r>
            <a:r>
              <a:rPr lang="vi-VN" sz="2200" dirty="0" err="1"/>
              <a:t>về</a:t>
            </a:r>
            <a:r>
              <a:rPr lang="vi-VN" sz="2200" dirty="0"/>
              <a:t> </a:t>
            </a:r>
            <a:r>
              <a:rPr lang="vi-VN" sz="2200" dirty="0" err="1"/>
              <a:t>bộ</a:t>
            </a:r>
            <a:r>
              <a:rPr lang="vi-VN" sz="2200" dirty="0"/>
              <a:t> </a:t>
            </a:r>
            <a:r>
              <a:rPr lang="vi-VN" sz="2200" dirty="0" err="1"/>
              <a:t>gõ</a:t>
            </a:r>
            <a:r>
              <a:rPr lang="vi-VN" sz="2200" dirty="0"/>
              <a:t> </a:t>
            </a:r>
            <a:r>
              <a:rPr lang="vi-VN" sz="2200" dirty="0" err="1"/>
              <a:t>tiếng</a:t>
            </a:r>
            <a:r>
              <a:rPr lang="vi-VN" sz="2200" dirty="0"/>
              <a:t> </a:t>
            </a:r>
            <a:r>
              <a:rPr lang="vi-VN" sz="2200" dirty="0" err="1"/>
              <a:t>Việt</a:t>
            </a:r>
            <a:r>
              <a:rPr lang="vi-VN" sz="2200" dirty="0"/>
              <a:t> </a:t>
            </a:r>
            <a:r>
              <a:rPr lang="vi-VN" sz="2200" dirty="0" err="1"/>
              <a:t>có</a:t>
            </a:r>
            <a:r>
              <a:rPr lang="vi-VN" sz="2200" dirty="0"/>
              <a:t> tên </a:t>
            </a:r>
            <a:r>
              <a:rPr lang="vi-VN" sz="2200" dirty="0" err="1"/>
              <a:t>là</a:t>
            </a:r>
            <a:r>
              <a:rPr lang="vi-VN" sz="2200" dirty="0"/>
              <a:t> </a:t>
            </a:r>
            <a:r>
              <a:rPr lang="vi-VN" sz="2200" b="1" dirty="0" err="1">
                <a:solidFill>
                  <a:srgbClr val="FF0000"/>
                </a:solidFill>
              </a:rPr>
              <a:t>UNIKey</a:t>
            </a:r>
            <a:r>
              <a:rPr lang="vi-VN" sz="2200" b="1" dirty="0">
                <a:solidFill>
                  <a:srgbClr val="FF0000"/>
                </a:solidFill>
              </a:rPr>
              <a:t>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3E8C16-4864-4515-926C-3BFA455B4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60" y="3057510"/>
            <a:ext cx="4646413" cy="3737334"/>
          </a:xfrm>
          <a:prstGeom prst="rect">
            <a:avLst/>
          </a:prstGeom>
        </p:spPr>
      </p:pic>
      <p:sp>
        <p:nvSpPr>
          <p:cNvPr id="10" name="Shape 73">
            <a:extLst>
              <a:ext uri="{FF2B5EF4-FFF2-40B4-BE49-F238E27FC236}">
                <a16:creationId xmlns:a16="http://schemas.microsoft.com/office/drawing/2014/main" id="{0FE98DAB-B5E4-4427-ADD4-01D73C27E363}"/>
              </a:ext>
            </a:extLst>
          </p:cNvPr>
          <p:cNvSpPr/>
          <p:nvPr/>
        </p:nvSpPr>
        <p:spPr>
          <a:xfrm>
            <a:off x="187650" y="4022556"/>
            <a:ext cx="1588516" cy="17254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Hãy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tìm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desktop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1" name="Shape 75">
            <a:extLst>
              <a:ext uri="{FF2B5EF4-FFF2-40B4-BE49-F238E27FC236}">
                <a16:creationId xmlns:a16="http://schemas.microsoft.com/office/drawing/2014/main" id="{2E2F7D0B-A744-4D46-B481-2A475F16C530}"/>
              </a:ext>
            </a:extLst>
          </p:cNvPr>
          <p:cNvCxnSpPr>
            <a:cxnSpLocks/>
          </p:cNvCxnSpPr>
          <p:nvPr/>
        </p:nvCxnSpPr>
        <p:spPr>
          <a:xfrm>
            <a:off x="1793818" y="4724400"/>
            <a:ext cx="458188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" name="Shape 73">
            <a:extLst>
              <a:ext uri="{FF2B5EF4-FFF2-40B4-BE49-F238E27FC236}">
                <a16:creationId xmlns:a16="http://schemas.microsoft.com/office/drawing/2014/main" id="{B7AFBDE1-CDDD-42F3-8F40-DF0B6EED5563}"/>
              </a:ext>
            </a:extLst>
          </p:cNvPr>
          <p:cNvSpPr/>
          <p:nvPr/>
        </p:nvSpPr>
        <p:spPr>
          <a:xfrm>
            <a:off x="6374174" y="3168972"/>
            <a:ext cx="2494594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Enter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6C712E-B6B6-42E8-BE43-7656CBC322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68" y="4028926"/>
            <a:ext cx="1981200" cy="2816237"/>
          </a:xfrm>
          <a:prstGeom prst="rect">
            <a:avLst/>
          </a:prstGeom>
        </p:spPr>
      </p:pic>
      <p:cxnSp>
        <p:nvCxnSpPr>
          <p:cNvPr id="15" name="Shape 77">
            <a:extLst>
              <a:ext uri="{FF2B5EF4-FFF2-40B4-BE49-F238E27FC236}">
                <a16:creationId xmlns:a16="http://schemas.microsoft.com/office/drawing/2014/main" id="{5286FCAC-1855-413C-8FFD-838173512EB3}"/>
              </a:ext>
            </a:extLst>
          </p:cNvPr>
          <p:cNvCxnSpPr>
            <a:cxnSpLocks/>
          </p:cNvCxnSpPr>
          <p:nvPr/>
        </p:nvCxnSpPr>
        <p:spPr>
          <a:xfrm>
            <a:off x="7126331" y="4001037"/>
            <a:ext cx="377737" cy="5318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848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B6573-75E8-4C0C-9C70-277A9921A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54837"/>
            <a:ext cx="57912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C9709858-A4A4-4DF0-9194-288145DC4DD3}"/>
              </a:ext>
            </a:extLst>
          </p:cNvPr>
          <p:cNvSpPr/>
          <p:nvPr/>
        </p:nvSpPr>
        <p:spPr>
          <a:xfrm>
            <a:off x="538846" y="1320060"/>
            <a:ext cx="3653167" cy="99258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đây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chọn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mã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Unicode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như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.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1F3306E9-FA58-4DD7-AC81-BFA0F3E9FCEE}"/>
              </a:ext>
            </a:extLst>
          </p:cNvPr>
          <p:cNvCxnSpPr>
            <a:cxnSpLocks/>
          </p:cNvCxnSpPr>
          <p:nvPr/>
        </p:nvCxnSpPr>
        <p:spPr>
          <a:xfrm>
            <a:off x="3657600" y="2312648"/>
            <a:ext cx="0" cy="11163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" name="Shape 73">
            <a:extLst>
              <a:ext uri="{FF2B5EF4-FFF2-40B4-BE49-F238E27FC236}">
                <a16:creationId xmlns:a16="http://schemas.microsoft.com/office/drawing/2014/main" id="{5C8F82A4-8C46-4374-9E79-81FA20DCED1B}"/>
              </a:ext>
            </a:extLst>
          </p:cNvPr>
          <p:cNvSpPr/>
          <p:nvPr/>
        </p:nvSpPr>
        <p:spPr>
          <a:xfrm>
            <a:off x="234046" y="5575512"/>
            <a:ext cx="3653167" cy="99258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đây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chọn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gõ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VNI như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hình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2A097BDC-27E6-4EED-BC48-12C83B3D2BDC}"/>
              </a:ext>
            </a:extLst>
          </p:cNvPr>
          <p:cNvCxnSpPr>
            <a:cxnSpLocks/>
          </p:cNvCxnSpPr>
          <p:nvPr/>
        </p:nvCxnSpPr>
        <p:spPr>
          <a:xfrm flipV="1">
            <a:off x="3657600" y="4001038"/>
            <a:ext cx="0" cy="157447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" name="Shape 73">
            <a:extLst>
              <a:ext uri="{FF2B5EF4-FFF2-40B4-BE49-F238E27FC236}">
                <a16:creationId xmlns:a16="http://schemas.microsoft.com/office/drawing/2014/main" id="{63AB195F-843E-43ED-852D-FFFCAD2891C5}"/>
              </a:ext>
            </a:extLst>
          </p:cNvPr>
          <p:cNvSpPr/>
          <p:nvPr/>
        </p:nvSpPr>
        <p:spPr>
          <a:xfrm>
            <a:off x="6472830" y="1277923"/>
            <a:ext cx="2269009" cy="1148639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Bấm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chuột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vào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nút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Đóng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để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hoàn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tất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7" name="Shape 75">
            <a:extLst>
              <a:ext uri="{FF2B5EF4-FFF2-40B4-BE49-F238E27FC236}">
                <a16:creationId xmlns:a16="http://schemas.microsoft.com/office/drawing/2014/main" id="{6C966048-7409-444E-99BB-DD9E86BA8903}"/>
              </a:ext>
            </a:extLst>
          </p:cNvPr>
          <p:cNvCxnSpPr>
            <a:cxnSpLocks/>
          </p:cNvCxnSpPr>
          <p:nvPr/>
        </p:nvCxnSpPr>
        <p:spPr>
          <a:xfrm flipH="1">
            <a:off x="6861840" y="2433733"/>
            <a:ext cx="1083234" cy="98459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7444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66B1F-854E-4A0D-B679-F1DA05D19EBB}"/>
              </a:ext>
            </a:extLst>
          </p:cNvPr>
          <p:cNvSpPr txBox="1"/>
          <p:nvPr/>
        </p:nvSpPr>
        <p:spPr>
          <a:xfrm>
            <a:off x="336584" y="1217250"/>
            <a:ext cx="664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96A49-F68A-496F-ACC2-2733453B4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1" y="1954908"/>
            <a:ext cx="8914145" cy="90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hape 75">
            <a:extLst>
              <a:ext uri="{FF2B5EF4-FFF2-40B4-BE49-F238E27FC236}">
                <a16:creationId xmlns:a16="http://schemas.microsoft.com/office/drawing/2014/main" id="{632CBFCB-13B7-4D0B-8252-A4CD707DBC30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446997" y="2817770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" name="Shape 73">
            <a:extLst>
              <a:ext uri="{FF2B5EF4-FFF2-40B4-BE49-F238E27FC236}">
                <a16:creationId xmlns:a16="http://schemas.microsoft.com/office/drawing/2014/main" id="{946A5E63-5011-44D0-960A-96D46C49E8AE}"/>
              </a:ext>
            </a:extLst>
          </p:cNvPr>
          <p:cNvSpPr/>
          <p:nvPr/>
        </p:nvSpPr>
        <p:spPr>
          <a:xfrm>
            <a:off x="914848" y="4555270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Huyền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A+2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À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4" name="Shape 75">
            <a:extLst>
              <a:ext uri="{FF2B5EF4-FFF2-40B4-BE49-F238E27FC236}">
                <a16:creationId xmlns:a16="http://schemas.microsoft.com/office/drawing/2014/main" id="{F7F6CEC3-81EC-4FBD-87AF-1623CF49BB4A}"/>
              </a:ext>
            </a:extLst>
          </p:cNvPr>
          <p:cNvCxnSpPr>
            <a:cxnSpLocks/>
          </p:cNvCxnSpPr>
          <p:nvPr/>
        </p:nvCxnSpPr>
        <p:spPr>
          <a:xfrm flipV="1">
            <a:off x="605051" y="278751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" name="Shape 73">
            <a:extLst>
              <a:ext uri="{FF2B5EF4-FFF2-40B4-BE49-F238E27FC236}">
                <a16:creationId xmlns:a16="http://schemas.microsoft.com/office/drawing/2014/main" id="{77B82363-3DF2-44AE-9E46-76708B7C4EF3}"/>
              </a:ext>
            </a:extLst>
          </p:cNvPr>
          <p:cNvSpPr/>
          <p:nvPr/>
        </p:nvSpPr>
        <p:spPr>
          <a:xfrm>
            <a:off x="49533" y="335595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Sắc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1700C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8" name="Shape 73">
            <a:extLst>
              <a:ext uri="{FF2B5EF4-FFF2-40B4-BE49-F238E27FC236}">
                <a16:creationId xmlns:a16="http://schemas.microsoft.com/office/drawing/2014/main" id="{BCB66A0E-5D21-4138-A6E3-35BDA8C662BD}"/>
              </a:ext>
            </a:extLst>
          </p:cNvPr>
          <p:cNvSpPr/>
          <p:nvPr/>
        </p:nvSpPr>
        <p:spPr>
          <a:xfrm>
            <a:off x="2811052" y="4555270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Ngã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19" name="Shape 75">
            <a:extLst>
              <a:ext uri="{FF2B5EF4-FFF2-40B4-BE49-F238E27FC236}">
                <a16:creationId xmlns:a16="http://schemas.microsoft.com/office/drawing/2014/main" id="{85B5BBFF-B63F-4A0E-B51C-9410A108496E}"/>
              </a:ext>
            </a:extLst>
          </p:cNvPr>
          <p:cNvCxnSpPr>
            <a:cxnSpLocks/>
          </p:cNvCxnSpPr>
          <p:nvPr/>
        </p:nvCxnSpPr>
        <p:spPr>
          <a:xfrm flipV="1">
            <a:off x="2501255" y="278751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" name="Shape 73">
            <a:extLst>
              <a:ext uri="{FF2B5EF4-FFF2-40B4-BE49-F238E27FC236}">
                <a16:creationId xmlns:a16="http://schemas.microsoft.com/office/drawing/2014/main" id="{5BA7A433-061B-47E1-99FB-443B3792613F}"/>
              </a:ext>
            </a:extLst>
          </p:cNvPr>
          <p:cNvSpPr/>
          <p:nvPr/>
        </p:nvSpPr>
        <p:spPr>
          <a:xfrm>
            <a:off x="1945737" y="335595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Hỏi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A+3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Ả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1" name="Shape 75">
            <a:extLst>
              <a:ext uri="{FF2B5EF4-FFF2-40B4-BE49-F238E27FC236}">
                <a16:creationId xmlns:a16="http://schemas.microsoft.com/office/drawing/2014/main" id="{90F93C8A-56C1-4BB5-AB6D-6E4EE6765758}"/>
              </a:ext>
            </a:extLst>
          </p:cNvPr>
          <p:cNvCxnSpPr>
            <a:cxnSpLocks/>
          </p:cNvCxnSpPr>
          <p:nvPr/>
        </p:nvCxnSpPr>
        <p:spPr>
          <a:xfrm flipH="1" flipV="1">
            <a:off x="3369327" y="2817770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" name="Shape 75">
            <a:extLst>
              <a:ext uri="{FF2B5EF4-FFF2-40B4-BE49-F238E27FC236}">
                <a16:creationId xmlns:a16="http://schemas.microsoft.com/office/drawing/2014/main" id="{76F0CFA6-28E2-41C2-8D00-8554B31B182F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387160" y="2871268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3" name="Shape 73">
            <a:extLst>
              <a:ext uri="{FF2B5EF4-FFF2-40B4-BE49-F238E27FC236}">
                <a16:creationId xmlns:a16="http://schemas.microsoft.com/office/drawing/2014/main" id="{DCD51157-11C9-4780-B695-17AB7468A174}"/>
              </a:ext>
            </a:extLst>
          </p:cNvPr>
          <p:cNvSpPr/>
          <p:nvPr/>
        </p:nvSpPr>
        <p:spPr>
          <a:xfrm>
            <a:off x="4855011" y="460876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Mũ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A+6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Â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4" name="Shape 75">
            <a:extLst>
              <a:ext uri="{FF2B5EF4-FFF2-40B4-BE49-F238E27FC236}">
                <a16:creationId xmlns:a16="http://schemas.microsoft.com/office/drawing/2014/main" id="{3C7ABE20-9310-4A86-82A8-5F16E6FF0159}"/>
              </a:ext>
            </a:extLst>
          </p:cNvPr>
          <p:cNvCxnSpPr>
            <a:cxnSpLocks/>
          </p:cNvCxnSpPr>
          <p:nvPr/>
        </p:nvCxnSpPr>
        <p:spPr>
          <a:xfrm flipV="1">
            <a:off x="4517918" y="289560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" name="Shape 73">
            <a:extLst>
              <a:ext uri="{FF2B5EF4-FFF2-40B4-BE49-F238E27FC236}">
                <a16:creationId xmlns:a16="http://schemas.microsoft.com/office/drawing/2014/main" id="{DCC9BF2F-3135-4962-99A8-26F405662619}"/>
              </a:ext>
            </a:extLst>
          </p:cNvPr>
          <p:cNvSpPr/>
          <p:nvPr/>
        </p:nvSpPr>
        <p:spPr>
          <a:xfrm>
            <a:off x="3962400" y="346404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Nặng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A+5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6" name="Shape 73">
            <a:extLst>
              <a:ext uri="{FF2B5EF4-FFF2-40B4-BE49-F238E27FC236}">
                <a16:creationId xmlns:a16="http://schemas.microsoft.com/office/drawing/2014/main" id="{E5FC49AD-D808-4E37-9712-98C8E8AB500E}"/>
              </a:ext>
            </a:extLst>
          </p:cNvPr>
          <p:cNvSpPr/>
          <p:nvPr/>
        </p:nvSpPr>
        <p:spPr>
          <a:xfrm>
            <a:off x="6751215" y="460876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A+8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Á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7" name="Shape 75">
            <a:extLst>
              <a:ext uri="{FF2B5EF4-FFF2-40B4-BE49-F238E27FC236}">
                <a16:creationId xmlns:a16="http://schemas.microsoft.com/office/drawing/2014/main" id="{65CAE461-80B2-44EF-9F32-CDB559126EE3}"/>
              </a:ext>
            </a:extLst>
          </p:cNvPr>
          <p:cNvCxnSpPr>
            <a:cxnSpLocks/>
          </p:cNvCxnSpPr>
          <p:nvPr/>
        </p:nvCxnSpPr>
        <p:spPr>
          <a:xfrm flipV="1">
            <a:off x="6414122" y="2895600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" name="Shape 73">
            <a:extLst>
              <a:ext uri="{FF2B5EF4-FFF2-40B4-BE49-F238E27FC236}">
                <a16:creationId xmlns:a16="http://schemas.microsoft.com/office/drawing/2014/main" id="{38A37DA5-32EF-4E0D-A3CA-2725368408A3}"/>
              </a:ext>
            </a:extLst>
          </p:cNvPr>
          <p:cNvSpPr/>
          <p:nvPr/>
        </p:nvSpPr>
        <p:spPr>
          <a:xfrm>
            <a:off x="5858604" y="3464048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U+1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Ư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29" name="Shape 75">
            <a:extLst>
              <a:ext uri="{FF2B5EF4-FFF2-40B4-BE49-F238E27FC236}">
                <a16:creationId xmlns:a16="http://schemas.microsoft.com/office/drawing/2014/main" id="{E45EBCBD-3729-46F2-A14C-9CB2BF97BF8B}"/>
              </a:ext>
            </a:extLst>
          </p:cNvPr>
          <p:cNvCxnSpPr>
            <a:cxnSpLocks/>
          </p:cNvCxnSpPr>
          <p:nvPr/>
        </p:nvCxnSpPr>
        <p:spPr>
          <a:xfrm flipH="1" flipV="1">
            <a:off x="7309490" y="2871268"/>
            <a:ext cx="27918" cy="173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" name="Shape 75">
            <a:extLst>
              <a:ext uri="{FF2B5EF4-FFF2-40B4-BE49-F238E27FC236}">
                <a16:creationId xmlns:a16="http://schemas.microsoft.com/office/drawing/2014/main" id="{42389075-6CB8-4D59-96BB-E45A89FD02BD}"/>
              </a:ext>
            </a:extLst>
          </p:cNvPr>
          <p:cNvCxnSpPr>
            <a:cxnSpLocks/>
          </p:cNvCxnSpPr>
          <p:nvPr/>
        </p:nvCxnSpPr>
        <p:spPr>
          <a:xfrm flipV="1">
            <a:off x="8413337" y="2905897"/>
            <a:ext cx="0" cy="56844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" name="Shape 73">
            <a:extLst>
              <a:ext uri="{FF2B5EF4-FFF2-40B4-BE49-F238E27FC236}">
                <a16:creationId xmlns:a16="http://schemas.microsoft.com/office/drawing/2014/main" id="{4A9A3A11-298A-4DC8-A4AE-A3E21CB2FAF2}"/>
              </a:ext>
            </a:extLst>
          </p:cNvPr>
          <p:cNvSpPr/>
          <p:nvPr/>
        </p:nvSpPr>
        <p:spPr>
          <a:xfrm>
            <a:off x="7857819" y="3474345"/>
            <a:ext cx="1120133" cy="109196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Dấu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D+9</a:t>
            </a:r>
            <a:r>
              <a:rPr lang="vi-VN" sz="16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=</a:t>
            </a:r>
            <a:r>
              <a:rPr lang="vi-VN" sz="2000" b="1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Đ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Calibri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20" grpId="0" animBg="1"/>
      <p:bldP spid="23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410997-2243-4C5A-A830-5A42D4654B20}"/>
              </a:ext>
            </a:extLst>
          </p:cNvPr>
          <p:cNvSpPr txBox="1"/>
          <p:nvPr/>
        </p:nvSpPr>
        <p:spPr>
          <a:xfrm>
            <a:off x="609600" y="1676400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Cóc</a:t>
            </a:r>
            <a:r>
              <a:rPr lang="vi-VN" sz="2800" b="1" dirty="0"/>
              <a:t> 	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C + o + 1 + c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E0DC0-26CA-4288-8360-2BB44579A52D}"/>
              </a:ext>
            </a:extLst>
          </p:cNvPr>
          <p:cNvSpPr txBox="1"/>
          <p:nvPr/>
        </p:nvSpPr>
        <p:spPr>
          <a:xfrm>
            <a:off x="611872" y="2237096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Rùa</a:t>
            </a:r>
            <a:r>
              <a:rPr lang="vi-VN" sz="2800" b="1" dirty="0"/>
              <a:t> 	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R + u + 2 + a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D2E97-BEA3-472D-8ADD-05E8B582540E}"/>
              </a:ext>
            </a:extLst>
          </p:cNvPr>
          <p:cNvSpPr txBox="1"/>
          <p:nvPr/>
        </p:nvSpPr>
        <p:spPr>
          <a:xfrm>
            <a:off x="611873" y="2794324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Hổ</a:t>
            </a:r>
            <a:r>
              <a:rPr lang="vi-VN" sz="2800" b="1" dirty="0"/>
              <a:t> 	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H + o + 6 + 3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3C2B65-8061-40F4-A756-8AA46AFAC027}"/>
              </a:ext>
            </a:extLst>
          </p:cNvPr>
          <p:cNvSpPr txBox="1"/>
          <p:nvPr/>
        </p:nvSpPr>
        <p:spPr>
          <a:xfrm>
            <a:off x="614145" y="3362980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Trĩ</a:t>
            </a:r>
            <a:r>
              <a:rPr lang="en-US" sz="2800" b="1" dirty="0"/>
              <a:t>	</a:t>
            </a:r>
            <a:r>
              <a:rPr lang="vi-VN" sz="2800" b="1" dirty="0"/>
              <a:t> 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en-US" sz="2800" b="1" dirty="0">
                <a:solidFill>
                  <a:srgbClr val="1700C4"/>
                </a:solidFill>
              </a:rPr>
              <a:t>T</a:t>
            </a:r>
            <a:r>
              <a:rPr lang="vi-VN" sz="2800" b="1" dirty="0">
                <a:solidFill>
                  <a:srgbClr val="1700C4"/>
                </a:solidFill>
              </a:rPr>
              <a:t> + </a:t>
            </a:r>
            <a:r>
              <a:rPr lang="en-US" sz="2800" b="1" dirty="0">
                <a:solidFill>
                  <a:srgbClr val="1700C4"/>
                </a:solidFill>
              </a:rPr>
              <a:t>r</a:t>
            </a:r>
            <a:r>
              <a:rPr lang="vi-VN" sz="2800" b="1" dirty="0">
                <a:solidFill>
                  <a:srgbClr val="1700C4"/>
                </a:solidFill>
              </a:rPr>
              <a:t> + </a:t>
            </a:r>
            <a:r>
              <a:rPr lang="en-US" sz="2800" b="1" dirty="0">
                <a:solidFill>
                  <a:srgbClr val="1700C4"/>
                </a:solidFill>
              </a:rPr>
              <a:t>I + </a:t>
            </a:r>
            <a:r>
              <a:rPr lang="vi-VN" sz="2800" b="1" dirty="0">
                <a:solidFill>
                  <a:srgbClr val="1700C4"/>
                </a:solidFill>
              </a:rPr>
              <a:t>4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CBDED-3A32-41D7-BB66-84398F07AB33}"/>
              </a:ext>
            </a:extLst>
          </p:cNvPr>
          <p:cNvSpPr txBox="1"/>
          <p:nvPr/>
        </p:nvSpPr>
        <p:spPr>
          <a:xfrm>
            <a:off x="611875" y="3929364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Ngựa</a:t>
            </a:r>
            <a:r>
              <a:rPr lang="vi-VN" sz="2800" b="1" dirty="0"/>
              <a:t>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N + g + u + 7 + 5 + a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54BEC-CEE8-4883-9F34-E354FAF3A04D}"/>
              </a:ext>
            </a:extLst>
          </p:cNvPr>
          <p:cNvSpPr txBox="1"/>
          <p:nvPr/>
        </p:nvSpPr>
        <p:spPr>
          <a:xfrm>
            <a:off x="614147" y="4485516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/>
              <a:t>Trâu 	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T + r + a + 6 + u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298BB-DD0C-496B-90A3-F1EFC3562BBB}"/>
              </a:ext>
            </a:extLst>
          </p:cNvPr>
          <p:cNvSpPr txBox="1"/>
          <p:nvPr/>
        </p:nvSpPr>
        <p:spPr>
          <a:xfrm>
            <a:off x="609598" y="5050756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/>
              <a:t>Hươu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H + u + 7 + o + 7 + u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55980-E362-4521-931F-342BBBA5E97F}"/>
              </a:ext>
            </a:extLst>
          </p:cNvPr>
          <p:cNvSpPr txBox="1"/>
          <p:nvPr/>
        </p:nvSpPr>
        <p:spPr>
          <a:xfrm>
            <a:off x="611870" y="5611452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Hoẵng</a:t>
            </a:r>
            <a:r>
              <a:rPr lang="vi-VN" sz="2800" b="1" dirty="0"/>
              <a:t>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H + o + a + 8 + 4 + n + g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536A-A463-4387-B064-4D5C83B428A3}"/>
              </a:ext>
            </a:extLst>
          </p:cNvPr>
          <p:cNvSpPr txBox="1"/>
          <p:nvPr/>
        </p:nvSpPr>
        <p:spPr>
          <a:xfrm>
            <a:off x="623248" y="6185796"/>
            <a:ext cx="7467600" cy="52322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dirty="0" err="1"/>
              <a:t>Đỉa</a:t>
            </a:r>
            <a:r>
              <a:rPr lang="vi-VN" sz="2800" b="1" dirty="0"/>
              <a:t>		</a:t>
            </a:r>
            <a:r>
              <a:rPr lang="vi-VN" sz="2800" dirty="0"/>
              <a:t>=</a:t>
            </a:r>
            <a:r>
              <a:rPr lang="vi-VN" sz="2800" b="1" dirty="0"/>
              <a:t> 	</a:t>
            </a:r>
            <a:r>
              <a:rPr lang="vi-VN" sz="2800" b="1" dirty="0">
                <a:solidFill>
                  <a:srgbClr val="1700C4"/>
                </a:solidFill>
              </a:rPr>
              <a:t>D + 9 + i + 3 + a</a:t>
            </a:r>
            <a:endParaRPr lang="en-US" sz="2800" b="1" dirty="0">
              <a:solidFill>
                <a:srgbClr val="1700C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37302D-2C07-43E4-8299-AFAF167918A1}"/>
              </a:ext>
            </a:extLst>
          </p:cNvPr>
          <p:cNvSpPr txBox="1"/>
          <p:nvPr/>
        </p:nvSpPr>
        <p:spPr>
          <a:xfrm>
            <a:off x="473064" y="1149010"/>
            <a:ext cx="675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124B5-54FE-4AE9-9EA1-5AFC435E469A}"/>
              </a:ext>
            </a:extLst>
          </p:cNvPr>
          <p:cNvSpPr txBox="1"/>
          <p:nvPr/>
        </p:nvSpPr>
        <p:spPr>
          <a:xfrm>
            <a:off x="336584" y="1217250"/>
            <a:ext cx="697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VÀ 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D4763-AD3B-40DF-9D75-A79ADF3441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0" y="2355849"/>
            <a:ext cx="4646414" cy="3737334"/>
          </a:xfrm>
          <a:prstGeom prst="rect">
            <a:avLst/>
          </a:prstGeom>
        </p:spPr>
      </p:pic>
      <p:sp>
        <p:nvSpPr>
          <p:cNvPr id="8" name="Shape 73">
            <a:extLst>
              <a:ext uri="{FF2B5EF4-FFF2-40B4-BE49-F238E27FC236}">
                <a16:creationId xmlns:a16="http://schemas.microsoft.com/office/drawing/2014/main" id="{AC984CA4-4298-437B-AEE3-98BC87B74649}"/>
              </a:ext>
            </a:extLst>
          </p:cNvPr>
          <p:cNvSpPr/>
          <p:nvPr/>
        </p:nvSpPr>
        <p:spPr>
          <a:xfrm>
            <a:off x="162463" y="2378808"/>
            <a:ext cx="1588516" cy="172545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Hãy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tìm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biểu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tượng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này</a:t>
            </a:r>
            <a:r>
              <a:rPr lang="vi-VN" sz="2000" dirty="0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trên </a:t>
            </a:r>
            <a:r>
              <a:rPr lang="vi-VN" sz="2000" dirty="0" err="1">
                <a:solidFill>
                  <a:srgbClr val="1700C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desktop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cxnSp>
        <p:nvCxnSpPr>
          <p:cNvPr id="9" name="Shape 75">
            <a:extLst>
              <a:ext uri="{FF2B5EF4-FFF2-40B4-BE49-F238E27FC236}">
                <a16:creationId xmlns:a16="http://schemas.microsoft.com/office/drawing/2014/main" id="{6F3A0733-C1BF-4F7E-BCF4-C9F31EB06F1B}"/>
              </a:ext>
            </a:extLst>
          </p:cNvPr>
          <p:cNvCxnSpPr>
            <a:cxnSpLocks/>
          </p:cNvCxnSpPr>
          <p:nvPr/>
        </p:nvCxnSpPr>
        <p:spPr>
          <a:xfrm>
            <a:off x="1778582" y="2673374"/>
            <a:ext cx="35501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Shape 73">
            <a:extLst>
              <a:ext uri="{FF2B5EF4-FFF2-40B4-BE49-F238E27FC236}">
                <a16:creationId xmlns:a16="http://schemas.microsoft.com/office/drawing/2014/main" id="{8A4CD18F-5875-450B-985A-071A92B7BBCC}"/>
              </a:ext>
            </a:extLst>
          </p:cNvPr>
          <p:cNvSpPr/>
          <p:nvPr/>
        </p:nvSpPr>
        <p:spPr>
          <a:xfrm>
            <a:off x="6431998" y="2467311"/>
            <a:ext cx="2494594" cy="814954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Bấm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chuột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và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99"/>
                </a:solidFill>
                <a:cs typeface="Arial" panose="020B0604020202020204" pitchFamily="34" charset="0"/>
              </a:rPr>
              <a:t>gõ</a:t>
            </a:r>
            <a:r>
              <a:rPr lang="vi-VN" sz="2000" dirty="0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Enter</a:t>
            </a:r>
            <a:endParaRPr lang="vi-VN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38719-8848-4F5E-95A6-BF7C1E5885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92" y="3327265"/>
            <a:ext cx="1981200" cy="2816237"/>
          </a:xfrm>
          <a:prstGeom prst="rect">
            <a:avLst/>
          </a:prstGeom>
        </p:spPr>
      </p:pic>
      <p:cxnSp>
        <p:nvCxnSpPr>
          <p:cNvPr id="12" name="Shape 77">
            <a:extLst>
              <a:ext uri="{FF2B5EF4-FFF2-40B4-BE49-F238E27FC236}">
                <a16:creationId xmlns:a16="http://schemas.microsoft.com/office/drawing/2014/main" id="{7428D44D-3D88-4D88-B739-86C6E1B690A1}"/>
              </a:ext>
            </a:extLst>
          </p:cNvPr>
          <p:cNvCxnSpPr>
            <a:cxnSpLocks/>
          </p:cNvCxnSpPr>
          <p:nvPr/>
        </p:nvCxnSpPr>
        <p:spPr>
          <a:xfrm>
            <a:off x="7184155" y="3299376"/>
            <a:ext cx="377737" cy="5318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5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D58EB2-6D44-4C63-A34F-277424146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9936"/>
            <a:ext cx="8686800" cy="5107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5BE5-1718-41DC-92F5-E52C7653D51D}"/>
              </a:ext>
            </a:extLst>
          </p:cNvPr>
          <p:cNvSpPr txBox="1"/>
          <p:nvPr/>
        </p:nvSpPr>
        <p:spPr>
          <a:xfrm>
            <a:off x="473064" y="1149010"/>
            <a:ext cx="675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GÕ TIẾNG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KIỂU GÕ 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78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202</Words>
  <Application>Microsoft Office PowerPoint</Application>
  <PresentationFormat>On-screen Show (4:3)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730</cp:revision>
  <dcterms:created xsi:type="dcterms:W3CDTF">2013-07-23T09:29:25Z</dcterms:created>
  <dcterms:modified xsi:type="dcterms:W3CDTF">2018-05-22T07:58:42Z</dcterms:modified>
</cp:coreProperties>
</file>